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74"/>
  </p:normalViewPr>
  <p:slideViewPr>
    <p:cSldViewPr snapToGrid="0" snapToObjects="1">
      <p:cViewPr varScale="1">
        <p:scale>
          <a:sx n="88" d="100"/>
          <a:sy n="88" d="100"/>
        </p:scale>
        <p:origin x="11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media/image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eg>
</file>

<file path=ppt/media/image23.png>
</file>

<file path=ppt/media/image3.jpg>
</file>

<file path=ppt/media/image3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DAAA6-4117-4992-859F-BAA0EB4FC72C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86EC46-0A82-4490-B060-7233CBE14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662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Lato" panose="020F050202020403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14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04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39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28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4/26/2018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478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31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4/26/2018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93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4/26/2018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492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4/26/2018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13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>
                <a:latin typeface="Lato" panose="020F0502020204030203" pitchFamily="34" charset="0"/>
              </a:defRPr>
            </a:lvl1pPr>
            <a:lvl2pPr>
              <a:defRPr sz="2800">
                <a:latin typeface="Lato" panose="020F0502020204030203" pitchFamily="34" charset="0"/>
              </a:defRPr>
            </a:lvl2pPr>
            <a:lvl3pPr>
              <a:defRPr sz="2400">
                <a:latin typeface="Lato" panose="020F0502020204030203" pitchFamily="34" charset="0"/>
              </a:defRPr>
            </a:lvl3pPr>
            <a:lvl4pPr>
              <a:defRPr sz="2000">
                <a:latin typeface="Lato" panose="020F0502020204030203" pitchFamily="34" charset="0"/>
              </a:defRPr>
            </a:lvl4pPr>
            <a:lvl5pPr>
              <a:defRPr sz="2000">
                <a:latin typeface="Lato" panose="020F050202020403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ato" panose="020F050202020403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4/26/2018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19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Lato" panose="020F050202020403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ato" panose="020F050202020403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4/26/2018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26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4A208-0694-964E-93B1-EAF2C4DF2BAD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13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31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7" Type="http://schemas.openxmlformats.org/officeDocument/2006/relationships/image" Target="../media/image3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35.emf"/><Relationship Id="rId4" Type="http://schemas.openxmlformats.org/officeDocument/2006/relationships/oleObject" Target="../embeddings/oleObject8.bin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524000" y="2479431"/>
            <a:ext cx="9144000" cy="8440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7592"/>
                </a:solidFill>
                <a:latin typeface="Lato" charset="0"/>
                <a:ea typeface="Lato" charset="0"/>
                <a:cs typeface="Lato" charset="0"/>
              </a:rPr>
              <a:t>Reflection and Transparency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524000" y="3323491"/>
            <a:ext cx="9144000" cy="492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Lato Medium" charset="0"/>
                <a:ea typeface="Lato Medium" charset="0"/>
                <a:cs typeface="Lato Medium" charset="0"/>
              </a:rPr>
              <a:t>CS 296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784275"/>
            <a:ext cx="9144000" cy="492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UNIVERSITY OF ILLINOIS AT URBANA-CHAMPAIGN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F8BAB2-8017-4A69-9401-14F88601F81E}"/>
              </a:ext>
            </a:extLst>
          </p:cNvPr>
          <p:cNvSpPr txBox="1"/>
          <p:nvPr/>
        </p:nvSpPr>
        <p:spPr>
          <a:xfrm>
            <a:off x="2107096" y="5797952"/>
            <a:ext cx="5262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Eric Shaffer</a:t>
            </a:r>
          </a:p>
        </p:txBody>
      </p:sp>
    </p:spTree>
    <p:extLst>
      <p:ext uri="{BB962C8B-B14F-4D97-AF65-F5344CB8AC3E}">
        <p14:creationId xmlns:p14="http://schemas.microsoft.com/office/powerpoint/2010/main" val="93217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523218"/>
            <a:ext cx="8913813" cy="914400"/>
          </a:xfrm>
        </p:spPr>
        <p:txBody>
          <a:bodyPr/>
          <a:lstStyle/>
          <a:p>
            <a:r>
              <a:rPr lang="en-US" dirty="0"/>
              <a:t>Multiple Reflections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293" y="4311671"/>
            <a:ext cx="8673520" cy="2140898"/>
          </a:xfrm>
        </p:spPr>
        <p:txBody>
          <a:bodyPr>
            <a:normAutofit/>
          </a:bodyPr>
          <a:lstStyle/>
          <a:p>
            <a:r>
              <a:rPr lang="en-US" dirty="0"/>
              <a:t>Hit a reflective object at p’</a:t>
            </a:r>
          </a:p>
          <a:p>
            <a:pPr lvl="2"/>
            <a:r>
              <a:rPr lang="en-US" dirty="0"/>
              <a:t>Compute direct illumination at p’</a:t>
            </a:r>
          </a:p>
          <a:p>
            <a:pPr lvl="3"/>
            <a:r>
              <a:rPr lang="en-US" dirty="0"/>
              <a:t>For area lights, this means Monte Carlo integration</a:t>
            </a:r>
          </a:p>
          <a:p>
            <a:pPr lvl="2"/>
            <a:r>
              <a:rPr lang="en-US" dirty="0"/>
              <a:t>Compute indirect illumination at p’ recursively</a:t>
            </a:r>
          </a:p>
          <a:p>
            <a:pPr lvl="3"/>
            <a:r>
              <a:rPr lang="en-US" dirty="0"/>
              <a:t>Need to use a recursion depth limit to stop at some point</a:t>
            </a:r>
          </a:p>
          <a:p>
            <a:pPr lvl="2"/>
            <a:r>
              <a:rPr lang="en-US" dirty="0"/>
              <a:t>Add the two together and return</a:t>
            </a:r>
          </a:p>
          <a:p>
            <a:pPr lvl="2"/>
            <a:endParaRPr lang="en-US" dirty="0"/>
          </a:p>
          <a:p>
            <a:pPr lvl="3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Figure24.04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843" y="1735299"/>
            <a:ext cx="57658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0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6" name="Picture 5" descr="Figure24.06(a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466" y="2248103"/>
            <a:ext cx="4092921" cy="2728614"/>
          </a:xfrm>
          <a:prstGeom prst="rect">
            <a:avLst/>
          </a:prstGeom>
        </p:spPr>
      </p:pic>
      <p:pic>
        <p:nvPicPr>
          <p:cNvPr id="7" name="Picture 6" descr="Figure24.06(b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157" y="2248104"/>
            <a:ext cx="3989954" cy="2659969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781458" y="5148327"/>
            <a:ext cx="8886543" cy="111800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b="1" dirty="0"/>
          </a:p>
          <a:p>
            <a:r>
              <a:rPr lang="en-US" dirty="0"/>
              <a:t>black sphere reflects no direct illumination</a:t>
            </a:r>
          </a:p>
          <a:p>
            <a:r>
              <a:rPr lang="en-US" dirty="0"/>
              <a:t>shows difference between recursion depth 0 and recursion depth 1</a:t>
            </a:r>
          </a:p>
        </p:txBody>
      </p:sp>
    </p:spTree>
    <p:extLst>
      <p:ext uri="{BB962C8B-B14F-4D97-AF65-F5344CB8AC3E}">
        <p14:creationId xmlns:p14="http://schemas.microsoft.com/office/powerpoint/2010/main" val="3289416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781458" y="5714642"/>
            <a:ext cx="8886543" cy="551687"/>
          </a:xfrm>
        </p:spPr>
        <p:txBody>
          <a:bodyPr>
            <a:normAutofit/>
          </a:bodyPr>
          <a:lstStyle/>
          <a:p>
            <a:r>
              <a:rPr lang="en-US" dirty="0"/>
              <a:t>recursion depth = 10</a:t>
            </a:r>
          </a:p>
        </p:txBody>
      </p:sp>
      <p:pic>
        <p:nvPicPr>
          <p:cNvPr id="3" name="Picture 2" descr="Figure24.07(a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458" y="2248102"/>
            <a:ext cx="4551681" cy="3034454"/>
          </a:xfrm>
          <a:prstGeom prst="rect">
            <a:avLst/>
          </a:prstGeom>
        </p:spPr>
      </p:pic>
      <p:pic>
        <p:nvPicPr>
          <p:cNvPr id="4" name="Picture 3" descr="Figure24.07(b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843" y="2248103"/>
            <a:ext cx="3871971" cy="387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048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Self-Reflection</a:t>
            </a:r>
          </a:p>
        </p:txBody>
      </p:sp>
      <p:pic>
        <p:nvPicPr>
          <p:cNvPr id="4" name="Picture 3" descr="Figure24.1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787" y="1227851"/>
            <a:ext cx="7215004" cy="537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206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Reflective Meshes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0258" y="5525871"/>
            <a:ext cx="8278642" cy="740459"/>
          </a:xfrm>
        </p:spPr>
        <p:txBody>
          <a:bodyPr>
            <a:normAutofit fontScale="92500"/>
          </a:bodyPr>
          <a:lstStyle/>
          <a:p>
            <a:r>
              <a:rPr lang="en-US" dirty="0"/>
              <a:t> Flat </a:t>
            </a:r>
            <a:r>
              <a:rPr lang="en-US" dirty="0" err="1"/>
              <a:t>normals</a:t>
            </a:r>
            <a:r>
              <a:rPr lang="en-US" dirty="0"/>
              <a:t> versus smooth change the appearance</a:t>
            </a:r>
          </a:p>
        </p:txBody>
      </p:sp>
      <p:pic>
        <p:nvPicPr>
          <p:cNvPr id="4" name="Picture 3" descr="Figure24.30(a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188" y="2364318"/>
            <a:ext cx="2886194" cy="2886194"/>
          </a:xfrm>
          <a:prstGeom prst="rect">
            <a:avLst/>
          </a:prstGeom>
        </p:spPr>
      </p:pic>
      <p:pic>
        <p:nvPicPr>
          <p:cNvPr id="5" name="Picture 4" descr="Figure24.30(b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875" y="2364318"/>
            <a:ext cx="2886194" cy="288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932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Reflective Meshes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0258" y="5525871"/>
            <a:ext cx="8278642" cy="740459"/>
          </a:xfrm>
        </p:spPr>
        <p:txBody>
          <a:bodyPr>
            <a:normAutofit fontScale="92500"/>
          </a:bodyPr>
          <a:lstStyle/>
          <a:p>
            <a:r>
              <a:rPr lang="en-US" dirty="0"/>
              <a:t> Flat </a:t>
            </a:r>
            <a:r>
              <a:rPr lang="en-US" dirty="0" err="1"/>
              <a:t>normals</a:t>
            </a:r>
            <a:r>
              <a:rPr lang="en-US" dirty="0"/>
              <a:t> versus smooth change the appearance</a:t>
            </a:r>
          </a:p>
        </p:txBody>
      </p:sp>
      <p:pic>
        <p:nvPicPr>
          <p:cNvPr id="6" name="Picture 5" descr="Figure24.31(a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1" y="2254539"/>
            <a:ext cx="2550567" cy="2550567"/>
          </a:xfrm>
          <a:prstGeom prst="rect">
            <a:avLst/>
          </a:prstGeom>
        </p:spPr>
      </p:pic>
      <p:pic>
        <p:nvPicPr>
          <p:cNvPr id="8" name="Picture 7" descr="Figure24.31(b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734" y="2254539"/>
            <a:ext cx="2550567" cy="2550567"/>
          </a:xfrm>
          <a:prstGeom prst="rect">
            <a:avLst/>
          </a:prstGeom>
        </p:spPr>
      </p:pic>
      <p:pic>
        <p:nvPicPr>
          <p:cNvPr id="10" name="Picture 9" descr="Figure24.31(d)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267" y="2254539"/>
            <a:ext cx="2550567" cy="25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643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7232" y="2346976"/>
            <a:ext cx="8531668" cy="391935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314041" y="1690690"/>
            <a:ext cx="9057142" cy="4307157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>
            <a:lvl1pPr marL="342874" indent="-342874" algn="l" defTabSz="914332" rtl="0" eaLnBrk="1" latinLnBrk="0" hangingPunct="1">
              <a:spcBef>
                <a:spcPts val="999"/>
              </a:spcBef>
              <a:buClr>
                <a:schemeClr val="accent2"/>
              </a:buClr>
              <a:buFont typeface="Wingdings 2" pitchFamily="18" charset="2"/>
              <a:buChar char=""/>
              <a:defRPr sz="21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50" indent="-336526" algn="l" defTabSz="914332" rtl="0" eaLnBrk="1" latinLnBrk="0" hangingPunct="1">
              <a:spcBef>
                <a:spcPts val="600"/>
              </a:spcBef>
              <a:buClr>
                <a:schemeClr val="accent3"/>
              </a:buClr>
              <a:buFont typeface="Wingdings 2" pitchFamily="18" charset="2"/>
              <a:buChar char=""/>
              <a:defRPr sz="1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4974" indent="-349224" algn="l" defTabSz="914332" rtl="0" eaLnBrk="1" latinLnBrk="0" hangingPunct="1">
              <a:spcBef>
                <a:spcPts val="600"/>
              </a:spcBef>
              <a:buClr>
                <a:schemeClr val="tx2"/>
              </a:buClr>
              <a:buFont typeface="Wingdings 2" pitchFamily="18" charset="2"/>
              <a:buChar char=""/>
              <a:defRPr sz="1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98" indent="-336526" algn="l" defTabSz="914332" rtl="0" eaLnBrk="1" latinLnBrk="0" hangingPunct="1">
              <a:spcBef>
                <a:spcPts val="600"/>
              </a:spcBef>
              <a:buClr>
                <a:schemeClr val="accent2"/>
              </a:buClr>
              <a:buFont typeface="Wingdings 2" pitchFamily="18" charset="2"/>
              <a:buChar char=""/>
              <a:defRPr sz="1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724" indent="-349224" algn="l" defTabSz="914332" rtl="0" eaLnBrk="1" latinLnBrk="0" hangingPunct="1">
              <a:spcBef>
                <a:spcPts val="600"/>
              </a:spcBef>
              <a:buClr>
                <a:schemeClr val="accent3"/>
              </a:buClr>
              <a:buFont typeface="Wingdings 2" pitchFamily="18" charset="2"/>
              <a:buChar char=""/>
              <a:defRPr sz="1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661" indent="-344463" algn="l" defTabSz="914332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9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537" indent="-344463" algn="l" defTabSz="914332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9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2998" indent="-344463" algn="l" defTabSz="914332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9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461" indent="-344463" algn="l" defTabSz="914332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9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Lato" panose="020F0502020204030203"/>
              </a:rPr>
              <a:t>Transparent media allow light to pass through them</a:t>
            </a:r>
          </a:p>
          <a:p>
            <a:r>
              <a:rPr lang="en-US" dirty="0">
                <a:solidFill>
                  <a:schemeClr val="tx1"/>
                </a:solidFill>
                <a:latin typeface="Lato" panose="020F0502020204030203"/>
              </a:rPr>
              <a:t>Glass, clear plastic, air, water are all transparent media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Lato" panose="020F0502020204030203"/>
              </a:rPr>
              <a:t>A subset of materials know </a:t>
            </a:r>
            <a:r>
              <a:rPr lang="en-US" i="1" dirty="0">
                <a:solidFill>
                  <a:schemeClr val="tx1"/>
                </a:solidFill>
                <a:latin typeface="Lato" panose="020F0502020204030203"/>
              </a:rPr>
              <a:t>dielectrics</a:t>
            </a:r>
            <a:r>
              <a:rPr lang="en-US" dirty="0">
                <a:solidFill>
                  <a:schemeClr val="tx1"/>
                </a:solidFill>
                <a:latin typeface="Lato" panose="020F0502020204030203"/>
              </a:rPr>
              <a:t> which are also insulators 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Lato" panose="020F0502020204030203"/>
              </a:rPr>
              <a:t>Any guesses as to how water can be on that list? 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772" y="3601061"/>
            <a:ext cx="4579608" cy="305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83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of Refraction</a:t>
            </a:r>
          </a:p>
        </p:txBody>
      </p:sp>
      <p:pic>
        <p:nvPicPr>
          <p:cNvPr id="1026" name="Picture 2" descr="http://image.slidesharecdn.com/refraction-111126024630-phpapp02/95/refraction-25-728.jpg?cb=132227753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408" y="1132470"/>
            <a:ext cx="5539563" cy="415467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4171" y="2786743"/>
                <a:ext cx="7881257" cy="424521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Speed of light is  c = 2.99 x 10</a:t>
                </a:r>
                <a:r>
                  <a:rPr lang="en-US" baseline="30000" dirty="0"/>
                  <a:t>7</a:t>
                </a:r>
                <a:r>
                  <a:rPr lang="en-US" dirty="0"/>
                  <a:t>  in a vacuum</a:t>
                </a:r>
              </a:p>
              <a:p>
                <a:pPr lvl="1"/>
                <a:r>
                  <a:rPr lang="en-US" dirty="0"/>
                  <a:t>Speed v is lower through a medium like air or glass</a:t>
                </a:r>
              </a:p>
              <a:p>
                <a:r>
                  <a:rPr lang="en-US" dirty="0"/>
                  <a:t>Absolute index of refraction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4171" y="2786743"/>
                <a:ext cx="7881257" cy="4245211"/>
              </a:xfrm>
              <a:blipFill>
                <a:blip r:embed="rId3"/>
                <a:stretch>
                  <a:fillRect l="-1393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4458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379576"/>
            <a:ext cx="8913813" cy="914400"/>
          </a:xfrm>
        </p:spPr>
        <p:txBody>
          <a:bodyPr/>
          <a:lstStyle/>
          <a:p>
            <a:r>
              <a:rPr lang="en-US" dirty="0"/>
              <a:t>Surface Physics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8468" y="1544757"/>
            <a:ext cx="8544015" cy="2942313"/>
          </a:xfrm>
        </p:spPr>
        <p:txBody>
          <a:bodyPr>
            <a:normAutofit fontScale="92500"/>
          </a:bodyPr>
          <a:lstStyle/>
          <a:p>
            <a:r>
              <a:rPr lang="en-US" dirty="0"/>
              <a:t>When a ray w</a:t>
            </a:r>
            <a:r>
              <a:rPr lang="en-US" baseline="-25000" dirty="0"/>
              <a:t>o</a:t>
            </a:r>
            <a:r>
              <a:rPr lang="en-US" dirty="0"/>
              <a:t> hits the surface of a transparent medium</a:t>
            </a:r>
          </a:p>
          <a:p>
            <a:pPr lvl="1"/>
            <a:r>
              <a:rPr lang="en-US" dirty="0"/>
              <a:t>A reflection ray r is generated</a:t>
            </a:r>
          </a:p>
          <a:p>
            <a:pPr lvl="1"/>
            <a:r>
              <a:rPr lang="en-US" dirty="0"/>
              <a:t>A transmission ray t is generated</a:t>
            </a:r>
          </a:p>
          <a:p>
            <a:r>
              <a:rPr lang="en-US" dirty="0"/>
              <a:t>If the boundary is optically smooth </a:t>
            </a:r>
          </a:p>
          <a:p>
            <a:pPr lvl="1"/>
            <a:r>
              <a:rPr lang="en-US" dirty="0"/>
              <a:t>w</a:t>
            </a:r>
            <a:r>
              <a:rPr lang="en-US" baseline="-25000" dirty="0"/>
              <a:t>o</a:t>
            </a:r>
            <a:r>
              <a:rPr lang="en-US" dirty="0"/>
              <a:t>, t,  and r are in the plane of incidence</a:t>
            </a:r>
          </a:p>
          <a:p>
            <a:pPr lvl="1"/>
            <a:r>
              <a:rPr lang="en-US" dirty="0"/>
              <a:t>Transmission will be perfectly specular</a:t>
            </a:r>
          </a:p>
          <a:p>
            <a:pPr lvl="1"/>
            <a:r>
              <a:rPr lang="en-US" dirty="0"/>
              <a:t>Optically smooth </a:t>
            </a:r>
            <a:r>
              <a:rPr lang="en-US" dirty="0">
                <a:sym typeface="Wingdings" panose="05000000000000000000" pitchFamily="2" charset="2"/>
              </a:rPr>
              <a:t> rough features much smaller than light </a:t>
            </a:r>
            <a:r>
              <a:rPr lang="el-GR" dirty="0">
                <a:sym typeface="Wingdings" panose="05000000000000000000" pitchFamily="2" charset="2"/>
              </a:rPr>
              <a:t>λ</a:t>
            </a:r>
            <a:r>
              <a:rPr lang="en-US" dirty="0"/>
              <a:t> </a:t>
            </a:r>
          </a:p>
        </p:txBody>
      </p:sp>
      <p:pic>
        <p:nvPicPr>
          <p:cNvPr id="5" name="Picture 4" descr="Figure27.0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194" y="4297815"/>
            <a:ext cx="4486854" cy="227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15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Surface Physics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2096652"/>
            <a:ext cx="8606227" cy="1128626"/>
          </a:xfrm>
        </p:spPr>
        <p:txBody>
          <a:bodyPr>
            <a:normAutofit fontScale="92500"/>
          </a:bodyPr>
          <a:lstStyle/>
          <a:p>
            <a:r>
              <a:rPr lang="en-US" dirty="0"/>
              <a:t>Relative Index of Refraction is η=</a:t>
            </a:r>
            <a:r>
              <a:rPr lang="en-US" dirty="0" err="1"/>
              <a:t>η</a:t>
            </a:r>
            <a:r>
              <a:rPr lang="en-US" baseline="-25000" dirty="0" err="1"/>
              <a:t>in</a:t>
            </a:r>
            <a:r>
              <a:rPr lang="en-US" dirty="0"/>
              <a:t>/</a:t>
            </a:r>
            <a:r>
              <a:rPr lang="en-US" dirty="0" err="1"/>
              <a:t>η</a:t>
            </a:r>
            <a:r>
              <a:rPr lang="en-US" baseline="-25000" dirty="0" err="1"/>
              <a:t>out</a:t>
            </a:r>
            <a:r>
              <a:rPr lang="en-US" dirty="0"/>
              <a:t> </a:t>
            </a:r>
          </a:p>
          <a:p>
            <a:r>
              <a:rPr lang="en-US" dirty="0"/>
              <a:t>Need to find a direction for the ray t using Snell’s law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997076" y="3581400"/>
          <a:ext cx="2944813" cy="2338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Equation" r:id="rId3" imgW="1790700" imgH="1422400" progId="Equation.3">
                  <p:embed/>
                </p:oleObj>
              </mc:Choice>
              <mc:Fallback>
                <p:oleObj name="Equation" r:id="rId3" imgW="1790700" imgH="14224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97076" y="3581400"/>
                        <a:ext cx="2944813" cy="2338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 descr="Figure27.02.EPS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04" r="14023"/>
          <a:stretch/>
        </p:blipFill>
        <p:spPr>
          <a:xfrm>
            <a:off x="5448463" y="3296122"/>
            <a:ext cx="4623752" cy="3347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640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8012" y="1728110"/>
            <a:ext cx="8687659" cy="136864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Learn the core ideas behind the optics of mirrors</a:t>
            </a:r>
          </a:p>
          <a:p>
            <a:r>
              <a:rPr lang="en-US" dirty="0"/>
              <a:t>Understand how mirror reflection can be modeled in ray tracing </a:t>
            </a:r>
          </a:p>
          <a:p>
            <a:r>
              <a:rPr lang="en-US" dirty="0"/>
              <a:t>Be able to implement mirror reflection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6594"/>
          <a:stretch/>
        </p:blipFill>
        <p:spPr>
          <a:xfrm>
            <a:off x="3300568" y="3594097"/>
            <a:ext cx="3977704" cy="2476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05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481754"/>
            <a:ext cx="8913813" cy="914400"/>
          </a:xfrm>
        </p:spPr>
        <p:txBody>
          <a:bodyPr/>
          <a:lstStyle/>
          <a:p>
            <a:r>
              <a:rPr lang="en-US" dirty="0"/>
              <a:t>Surface Physics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6448" y="1611008"/>
            <a:ext cx="7610476" cy="3670768"/>
          </a:xfrm>
        </p:spPr>
        <p:txBody>
          <a:bodyPr>
            <a:normAutofit/>
          </a:bodyPr>
          <a:lstStyle/>
          <a:p>
            <a:r>
              <a:rPr lang="en-US" dirty="0"/>
              <a:t>t is bent away from </a:t>
            </a:r>
            <a:r>
              <a:rPr lang="en-US" dirty="0" err="1"/>
              <a:t>ω</a:t>
            </a:r>
            <a:r>
              <a:rPr lang="en-US" baseline="-25000" dirty="0" err="1"/>
              <a:t>o</a:t>
            </a:r>
            <a:endParaRPr lang="en-US" baseline="-25000" dirty="0"/>
          </a:p>
          <a:p>
            <a:r>
              <a:rPr lang="en-US" dirty="0" err="1"/>
              <a:t>η</a:t>
            </a:r>
            <a:r>
              <a:rPr lang="en-US" baseline="-25000" dirty="0" err="1"/>
              <a:t>out</a:t>
            </a:r>
            <a:r>
              <a:rPr lang="en-US" dirty="0"/>
              <a:t>&lt;</a:t>
            </a:r>
            <a:r>
              <a:rPr lang="en-US" dirty="0" err="1"/>
              <a:t>η</a:t>
            </a:r>
            <a:r>
              <a:rPr lang="en-US" baseline="-25000" dirty="0" err="1"/>
              <a:t>in</a:t>
            </a:r>
            <a:r>
              <a:rPr lang="en-US" baseline="-25000" dirty="0"/>
              <a:t>  </a:t>
            </a:r>
            <a:r>
              <a:rPr lang="en-US" dirty="0"/>
              <a:t>it bends towards the normal</a:t>
            </a:r>
          </a:p>
          <a:p>
            <a:r>
              <a:rPr lang="en-US" dirty="0" err="1"/>
              <a:t>η</a:t>
            </a:r>
            <a:r>
              <a:rPr lang="en-US" baseline="-25000" dirty="0" err="1"/>
              <a:t>out</a:t>
            </a:r>
            <a:r>
              <a:rPr lang="en-US" dirty="0"/>
              <a:t>&gt;</a:t>
            </a:r>
            <a:r>
              <a:rPr lang="en-US" dirty="0" err="1"/>
              <a:t>η</a:t>
            </a:r>
            <a:r>
              <a:rPr lang="en-US" baseline="-25000" dirty="0" err="1"/>
              <a:t>in</a:t>
            </a:r>
            <a:r>
              <a:rPr lang="en-US" baseline="-25000" dirty="0"/>
              <a:t>  </a:t>
            </a:r>
            <a:r>
              <a:rPr lang="en-US" dirty="0"/>
              <a:t>it bends away from the normal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Figure27.03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4" r="20639"/>
          <a:stretch/>
        </p:blipFill>
        <p:spPr>
          <a:xfrm>
            <a:off x="1796449" y="3563927"/>
            <a:ext cx="3510611" cy="2184400"/>
          </a:xfrm>
          <a:prstGeom prst="rect">
            <a:avLst/>
          </a:prstGeom>
        </p:spPr>
      </p:pic>
      <p:pic>
        <p:nvPicPr>
          <p:cNvPr id="5" name="Picture 4" descr="Figure27.04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4" r="20391"/>
          <a:stretch/>
        </p:blipFill>
        <p:spPr>
          <a:xfrm>
            <a:off x="6233356" y="3563927"/>
            <a:ext cx="3410716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248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424678"/>
            <a:ext cx="8913813" cy="914400"/>
          </a:xfrm>
        </p:spPr>
        <p:txBody>
          <a:bodyPr/>
          <a:lstStyle/>
          <a:p>
            <a:r>
              <a:rPr lang="en-US" dirty="0"/>
              <a:t>Total Internal Reflection</a:t>
            </a:r>
          </a:p>
        </p:txBody>
      </p:sp>
      <p:pic>
        <p:nvPicPr>
          <p:cNvPr id="4" name="Content Placeholder 3" descr="Figure27.05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" t="2758" r="4440" b="3172"/>
          <a:stretch/>
        </p:blipFill>
        <p:spPr>
          <a:xfrm>
            <a:off x="2337434" y="1468759"/>
            <a:ext cx="5851019" cy="4238811"/>
          </a:xfrm>
        </p:spPr>
      </p:pic>
    </p:spTree>
    <p:extLst>
      <p:ext uri="{BB962C8B-B14F-4D97-AF65-F5344CB8AC3E}">
        <p14:creationId xmlns:p14="http://schemas.microsoft.com/office/powerpoint/2010/main" val="32234089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Internal Reflection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2434" y="1931535"/>
            <a:ext cx="8539380" cy="285516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As the transmission direction approaches the surface</a:t>
            </a:r>
          </a:p>
          <a:p>
            <a:pPr lvl="1"/>
            <a:r>
              <a:rPr lang="en-US" dirty="0"/>
              <a:t>The energy in the transmission ray decreases</a:t>
            </a:r>
          </a:p>
          <a:p>
            <a:pPr lvl="1"/>
            <a:r>
              <a:rPr lang="en-US" dirty="0"/>
              <a:t>The energy in the reflection ray increases</a:t>
            </a:r>
          </a:p>
          <a:p>
            <a:r>
              <a:rPr lang="en-US" dirty="0"/>
              <a:t>When </a:t>
            </a:r>
            <a:r>
              <a:rPr lang="en-US" dirty="0" err="1"/>
              <a:t>θ</a:t>
            </a:r>
            <a:r>
              <a:rPr lang="en-US" baseline="-25000" dirty="0" err="1"/>
              <a:t>i</a:t>
            </a:r>
            <a:r>
              <a:rPr lang="en-US" dirty="0"/>
              <a:t> exceeds the critical angle</a:t>
            </a:r>
          </a:p>
          <a:p>
            <a:pPr lvl="1"/>
            <a:r>
              <a:rPr lang="en-US" dirty="0"/>
              <a:t>The transmission ray ceases to exist</a:t>
            </a:r>
          </a:p>
          <a:p>
            <a:pPr lvl="1"/>
            <a:r>
              <a:rPr lang="en-US" dirty="0"/>
              <a:t>All the energy is contained in the reflection ray</a:t>
            </a:r>
          </a:p>
          <a:p>
            <a:r>
              <a:rPr lang="en-US" dirty="0"/>
              <a:t>You can test for that condition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0799276"/>
              </p:ext>
            </p:extLst>
          </p:nvPr>
        </p:nvGraphicFramePr>
        <p:xfrm>
          <a:off x="3396343" y="5027545"/>
          <a:ext cx="2817824" cy="92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Equation" r:id="rId3" imgW="1320800" imgH="431800" progId="Equation.3">
                  <p:embed/>
                </p:oleObj>
              </mc:Choice>
              <mc:Fallback>
                <p:oleObj name="Equation" r:id="rId3" imgW="1320800" imgH="4318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96343" y="5027545"/>
                        <a:ext cx="2817824" cy="921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0028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Illumination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1964193"/>
            <a:ext cx="9280071" cy="1813533"/>
          </a:xfrm>
        </p:spPr>
        <p:txBody>
          <a:bodyPr>
            <a:normAutofit/>
          </a:bodyPr>
          <a:lstStyle/>
          <a:p>
            <a:r>
              <a:rPr lang="en-US" dirty="0"/>
              <a:t>Illumination model is similar to that for reflection</a:t>
            </a:r>
          </a:p>
          <a:p>
            <a:pPr lvl="1"/>
            <a:r>
              <a:rPr lang="en-US" dirty="0"/>
              <a:t>But indirect component includes transmission plus reflection</a:t>
            </a:r>
          </a:p>
          <a:p>
            <a:r>
              <a:rPr lang="en-US" dirty="0"/>
              <a:t>Instead of a BRDF we have a BTDF</a:t>
            </a:r>
          </a:p>
          <a:p>
            <a:pPr lvl="1"/>
            <a:r>
              <a:rPr lang="en-US" dirty="0"/>
              <a:t>bidirectional transmission distribution function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206626" y="4412908"/>
          <a:ext cx="7681913" cy="1951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Equation" r:id="rId3" imgW="3302000" imgH="838200" progId="Equation.3">
                  <p:embed/>
                </p:oleObj>
              </mc:Choice>
              <mc:Fallback>
                <p:oleObj name="Equation" r:id="rId3" imgW="3302000" imgH="838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06626" y="4412908"/>
                        <a:ext cx="7681913" cy="1951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1769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Illumination Model</a:t>
            </a:r>
          </a:p>
        </p:txBody>
      </p:sp>
      <p:pic>
        <p:nvPicPr>
          <p:cNvPr id="4" name="Content Placeholder 3" descr="Figure27.0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3" b="1773"/>
          <a:stretch>
            <a:fillRect/>
          </a:stretch>
        </p:blipFill>
        <p:spPr>
          <a:xfrm>
            <a:off x="2153218" y="2424336"/>
            <a:ext cx="7610476" cy="3670768"/>
          </a:xfrm>
        </p:spPr>
      </p:pic>
    </p:spTree>
    <p:extLst>
      <p:ext uri="{BB962C8B-B14F-4D97-AF65-F5344CB8AC3E}">
        <p14:creationId xmlns:p14="http://schemas.microsoft.com/office/powerpoint/2010/main" val="16756414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Illumination Model</a:t>
            </a:r>
          </a:p>
        </p:txBody>
      </p:sp>
      <p:pic>
        <p:nvPicPr>
          <p:cNvPr id="4" name="Content Placeholder 3" descr="Figure27.0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3" b="1773"/>
          <a:stretch>
            <a:fillRect/>
          </a:stretch>
        </p:blipFill>
        <p:spPr>
          <a:xfrm>
            <a:off x="6143523" y="2295020"/>
            <a:ext cx="4294290" cy="2071269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72143" y="2435519"/>
            <a:ext cx="6525317" cy="3846091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>
            <a:lvl1pPr marL="342874" indent="-342874" algn="l" defTabSz="914332" rtl="0" eaLnBrk="1" latinLnBrk="0" hangingPunct="1">
              <a:spcBef>
                <a:spcPts val="999"/>
              </a:spcBef>
              <a:buClr>
                <a:schemeClr val="accent2"/>
              </a:buClr>
              <a:buFont typeface="Wingdings 2" pitchFamily="18" charset="2"/>
              <a:buChar char=""/>
              <a:defRPr sz="21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50" indent="-336526" algn="l" defTabSz="914332" rtl="0" eaLnBrk="1" latinLnBrk="0" hangingPunct="1">
              <a:spcBef>
                <a:spcPts val="600"/>
              </a:spcBef>
              <a:buClr>
                <a:schemeClr val="accent3"/>
              </a:buClr>
              <a:buFont typeface="Wingdings 2" pitchFamily="18" charset="2"/>
              <a:buChar char=""/>
              <a:defRPr sz="1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4974" indent="-349224" algn="l" defTabSz="914332" rtl="0" eaLnBrk="1" latinLnBrk="0" hangingPunct="1">
              <a:spcBef>
                <a:spcPts val="600"/>
              </a:spcBef>
              <a:buClr>
                <a:schemeClr val="tx2"/>
              </a:buClr>
              <a:buFont typeface="Wingdings 2" pitchFamily="18" charset="2"/>
              <a:buChar char=""/>
              <a:defRPr sz="1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498" indent="-336526" algn="l" defTabSz="914332" rtl="0" eaLnBrk="1" latinLnBrk="0" hangingPunct="1">
              <a:spcBef>
                <a:spcPts val="600"/>
              </a:spcBef>
              <a:buClr>
                <a:schemeClr val="accent2"/>
              </a:buClr>
              <a:buFont typeface="Wingdings 2" pitchFamily="18" charset="2"/>
              <a:buChar char=""/>
              <a:defRPr sz="1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724" indent="-349224" algn="l" defTabSz="914332" rtl="0" eaLnBrk="1" latinLnBrk="0" hangingPunct="1">
              <a:spcBef>
                <a:spcPts val="600"/>
              </a:spcBef>
              <a:buClr>
                <a:schemeClr val="accent3"/>
              </a:buClr>
              <a:buFont typeface="Wingdings 2" pitchFamily="18" charset="2"/>
              <a:buChar char=""/>
              <a:defRPr sz="1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661" indent="-344463" algn="l" defTabSz="914332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9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537" indent="-344463" algn="l" defTabSz="914332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9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2998" indent="-344463" algn="l" defTabSz="914332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9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461" indent="-344463" algn="l" defTabSz="914332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9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Allow recursion level of at least 2</a:t>
            </a:r>
          </a:p>
          <a:p>
            <a:pPr lvl="1"/>
            <a:r>
              <a:rPr lang="en-US" dirty="0"/>
              <a:t>Why?</a:t>
            </a:r>
          </a:p>
          <a:p>
            <a:r>
              <a:rPr lang="en-US" dirty="0"/>
              <a:t>At each hit point, can generate 0, 1, or 2 rays</a:t>
            </a:r>
          </a:p>
          <a:p>
            <a:r>
              <a:rPr lang="en-US" dirty="0"/>
              <a:t>Can end up with large number of secondary rays </a:t>
            </a:r>
          </a:p>
          <a:p>
            <a:pPr lvl="1"/>
            <a:r>
              <a:rPr lang="en-US" dirty="0"/>
              <a:t>Long rendering times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Figure27.07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1" r="17345"/>
          <a:stretch/>
        </p:blipFill>
        <p:spPr>
          <a:xfrm>
            <a:off x="7322045" y="4461826"/>
            <a:ext cx="2471071" cy="210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392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Illumination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994" y="2230641"/>
            <a:ext cx="9179519" cy="4023207"/>
          </a:xfrm>
        </p:spPr>
        <p:txBody>
          <a:bodyPr>
            <a:normAutofit/>
          </a:bodyPr>
          <a:lstStyle/>
          <a:p>
            <a:r>
              <a:rPr lang="en-US" dirty="0"/>
              <a:t>Since we model perfect refraction</a:t>
            </a:r>
          </a:p>
          <a:p>
            <a:pPr lvl="1"/>
            <a:r>
              <a:rPr lang="en-US" dirty="0"/>
              <a:t>We do not need to compute an integral</a:t>
            </a:r>
          </a:p>
          <a:p>
            <a:r>
              <a:rPr lang="en-US" dirty="0"/>
              <a:t>Radiance changes as light crosses the boundary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 err="1"/>
              <a:t>k</a:t>
            </a:r>
            <a:r>
              <a:rPr lang="en-US" baseline="-25000" dirty="0" err="1"/>
              <a:t>t</a:t>
            </a:r>
            <a:r>
              <a:rPr lang="en-US" baseline="-25000" dirty="0"/>
              <a:t> </a:t>
            </a:r>
            <a:r>
              <a:rPr lang="en-US" dirty="0"/>
              <a:t>is the transmission coefficient [0,1]</a:t>
            </a:r>
            <a:endParaRPr lang="en-US" baseline="-250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Figure27.08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41" r="22351"/>
          <a:stretch/>
        </p:blipFill>
        <p:spPr>
          <a:xfrm>
            <a:off x="8338102" y="2291157"/>
            <a:ext cx="3188926" cy="2578100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466568" y="3534936"/>
          <a:ext cx="1510960" cy="896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Equation" r:id="rId4" imgW="749300" imgH="444500" progId="Equation.3">
                  <p:embed/>
                </p:oleObj>
              </mc:Choice>
              <mc:Fallback>
                <p:oleObj name="Equation" r:id="rId4" imgW="749300" imgH="4445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66568" y="3534936"/>
                        <a:ext cx="1510960" cy="896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548891" y="4869257"/>
          <a:ext cx="4256342" cy="1811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name="Equation" r:id="rId6" imgW="2298700" imgH="977900" progId="Equation.3">
                  <p:embed/>
                </p:oleObj>
              </mc:Choice>
              <mc:Fallback>
                <p:oleObj name="Equation" r:id="rId6" imgW="2298700" imgH="977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48891" y="4869257"/>
                        <a:ext cx="4256342" cy="18112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05180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Illumination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5250" y="4928776"/>
            <a:ext cx="8553651" cy="144943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Need to keep track of the direction of radiance transfer</a:t>
            </a:r>
          </a:p>
          <a:p>
            <a:pPr lvl="1"/>
            <a:r>
              <a:rPr lang="en-US" dirty="0"/>
              <a:t>Choose of refraction terms correctly</a:t>
            </a:r>
          </a:p>
          <a:p>
            <a:r>
              <a:rPr lang="en-US" dirty="0"/>
              <a:t>At point </a:t>
            </a:r>
            <a:r>
              <a:rPr lang="en-US" i="1" dirty="0"/>
              <a:t>a</a:t>
            </a:r>
            <a:r>
              <a:rPr lang="en-US" dirty="0"/>
              <a:t> radiance transfer is from inside to outside</a:t>
            </a:r>
          </a:p>
          <a:p>
            <a:r>
              <a:rPr lang="en-US" dirty="0"/>
              <a:t>At point </a:t>
            </a:r>
            <a:r>
              <a:rPr lang="en-US" i="1" dirty="0"/>
              <a:t>b</a:t>
            </a:r>
            <a:r>
              <a:rPr lang="en-US" dirty="0"/>
              <a:t> the transfer is from outside to inside</a:t>
            </a:r>
          </a:p>
          <a:p>
            <a:endParaRPr lang="en-US" dirty="0"/>
          </a:p>
        </p:txBody>
      </p:sp>
      <p:pic>
        <p:nvPicPr>
          <p:cNvPr id="5" name="Picture 4" descr="Figure27.09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894" y="2286000"/>
            <a:ext cx="57658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0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572" y="2268992"/>
            <a:ext cx="10885714" cy="3670768"/>
          </a:xfrm>
        </p:spPr>
        <p:txBody>
          <a:bodyPr/>
          <a:lstStyle/>
          <a:p>
            <a:r>
              <a:rPr lang="en-US" dirty="0"/>
              <a:t>Total internal reflection can happen when a ray strikes a transparent surface from the inside or outside</a:t>
            </a:r>
          </a:p>
          <a:p>
            <a:pPr lvl="1"/>
            <a:r>
              <a:rPr lang="en-US" dirty="0"/>
              <a:t>When this happens, reflection coefficient should be set to 1.0</a:t>
            </a:r>
          </a:p>
          <a:p>
            <a:r>
              <a:rPr lang="en-US" dirty="0"/>
              <a:t>On a ray hit from inside an object, to compute </a:t>
            </a:r>
            <a:r>
              <a:rPr lang="en-US" b="1" dirty="0"/>
              <a:t>t</a:t>
            </a:r>
          </a:p>
          <a:p>
            <a:pPr lvl="1"/>
            <a:r>
              <a:rPr lang="en-US" dirty="0"/>
              <a:t>reverse the normal direction</a:t>
            </a:r>
          </a:p>
          <a:p>
            <a:pPr lvl="1"/>
            <a:r>
              <a:rPr lang="en-US" dirty="0"/>
              <a:t>invert the relative index of refraction</a:t>
            </a:r>
          </a:p>
          <a:p>
            <a:pPr lvl="1"/>
            <a:r>
              <a:rPr lang="en-US" dirty="0"/>
              <a:t>change sign of </a:t>
            </a:r>
            <a:r>
              <a:rPr lang="en-US" dirty="0" err="1"/>
              <a:t>cos</a:t>
            </a:r>
            <a:r>
              <a:rPr lang="en-US" dirty="0"/>
              <a:t> </a:t>
            </a:r>
            <a:r>
              <a:rPr lang="en-US" dirty="0" err="1"/>
              <a:t>θ</a:t>
            </a:r>
            <a:r>
              <a:rPr lang="en-US" baseline="-25000" dirty="0" err="1"/>
              <a:t>i</a:t>
            </a:r>
            <a:endParaRPr lang="en-US" baseline="-25000" dirty="0"/>
          </a:p>
          <a:p>
            <a:pPr marL="349224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8603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666655"/>
            <a:ext cx="8913813" cy="914400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Content Placeholder 3" descr="Figure27.19(c)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" r="913"/>
          <a:stretch/>
        </p:blipFill>
        <p:spPr>
          <a:xfrm>
            <a:off x="3564720" y="2038256"/>
            <a:ext cx="4523836" cy="4581233"/>
          </a:xfrm>
        </p:spPr>
      </p:pic>
    </p:spTree>
    <p:extLst>
      <p:ext uri="{BB962C8B-B14F-4D97-AF65-F5344CB8AC3E}">
        <p14:creationId xmlns:p14="http://schemas.microsoft.com/office/powerpoint/2010/main" val="106953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435851"/>
            <a:ext cx="8913813" cy="914400"/>
          </a:xfrm>
        </p:spPr>
        <p:txBody>
          <a:bodyPr/>
          <a:lstStyle/>
          <a:p>
            <a:r>
              <a:rPr lang="en-US" dirty="0"/>
              <a:t>Reflection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029" y="1713025"/>
            <a:ext cx="10154784" cy="1942288"/>
          </a:xfrm>
        </p:spPr>
        <p:txBody>
          <a:bodyPr>
            <a:normAutofit fontScale="92500"/>
          </a:bodyPr>
          <a:lstStyle/>
          <a:p>
            <a:r>
              <a:rPr lang="en-US" dirty="0"/>
              <a:t>Mirror reflection is an effect of indirect illumination</a:t>
            </a:r>
          </a:p>
          <a:p>
            <a:pPr lvl="1"/>
            <a:r>
              <a:rPr lang="en-US" dirty="0"/>
              <a:t>Up till now we have focused on direct illumination</a:t>
            </a:r>
          </a:p>
          <a:p>
            <a:r>
              <a:rPr lang="en-US" dirty="0"/>
              <a:t>Recursive ray-tracing technique first developed by </a:t>
            </a:r>
            <a:r>
              <a:rPr lang="en-US" dirty="0" err="1"/>
              <a:t>Whitted</a:t>
            </a:r>
            <a:r>
              <a:rPr lang="en-US" dirty="0"/>
              <a:t> (1980)</a:t>
            </a:r>
          </a:p>
          <a:p>
            <a:pPr lvl="1"/>
            <a:r>
              <a:rPr lang="en-US" dirty="0"/>
              <a:t>you will still sometimes see the term “</a:t>
            </a:r>
            <a:r>
              <a:rPr lang="en-US" dirty="0" err="1"/>
              <a:t>Whitted</a:t>
            </a:r>
            <a:r>
              <a:rPr lang="en-US" dirty="0"/>
              <a:t>-style ray-tracing” used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38763" y="5522976"/>
            <a:ext cx="844457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lvl="1"/>
            <a:r>
              <a:rPr lang="en-US" dirty="0"/>
              <a:t>Goal:  model specular-to-specular light transport with perfect reflection </a:t>
            </a:r>
          </a:p>
          <a:p>
            <a:endParaRPr lang="en-US" dirty="0"/>
          </a:p>
        </p:txBody>
      </p:sp>
      <p:pic>
        <p:nvPicPr>
          <p:cNvPr id="7" name="Picture 6" descr="Figure24.06(b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040" y="3384770"/>
            <a:ext cx="2820937" cy="188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87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524057"/>
            <a:ext cx="8913813" cy="914400"/>
          </a:xfrm>
        </p:spPr>
        <p:txBody>
          <a:bodyPr/>
          <a:lstStyle/>
          <a:p>
            <a:r>
              <a:rPr lang="en-US" dirty="0"/>
              <a:t>Illumination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932" y="1882991"/>
            <a:ext cx="11764536" cy="4689706"/>
          </a:xfrm>
        </p:spPr>
        <p:txBody>
          <a:bodyPr>
            <a:normAutofit/>
          </a:bodyPr>
          <a:lstStyle/>
          <a:p>
            <a:r>
              <a:rPr lang="en-US" dirty="0"/>
              <a:t>Indirect illumination can arrive from any direction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 err="1"/>
              <a:t>L</a:t>
            </a:r>
            <a:r>
              <a:rPr lang="en-US" baseline="-25000" dirty="0" err="1"/>
              <a:t>r</a:t>
            </a:r>
            <a:r>
              <a:rPr lang="en-US" dirty="0"/>
              <a:t> is reflected light</a:t>
            </a:r>
          </a:p>
          <a:p>
            <a:r>
              <a:rPr lang="en-US" dirty="0"/>
              <a:t>L</a:t>
            </a:r>
            <a:r>
              <a:rPr lang="en-US" baseline="-25000" dirty="0"/>
              <a:t>i</a:t>
            </a:r>
            <a:r>
              <a:rPr lang="en-US" dirty="0"/>
              <a:t> is incident radiance… </a:t>
            </a:r>
            <a:br>
              <a:rPr lang="en-US" dirty="0"/>
            </a:br>
            <a:r>
              <a:rPr lang="en-US" dirty="0"/>
              <a:t>….obtained by shooting ray </a:t>
            </a:r>
            <a:r>
              <a:rPr lang="en-US" dirty="0" err="1"/>
              <a:t>r</a:t>
            </a:r>
            <a:r>
              <a:rPr lang="en-US" baseline="-25000" dirty="0" err="1"/>
              <a:t>c</a:t>
            </a:r>
            <a:r>
              <a:rPr lang="en-US" baseline="-25000" dirty="0"/>
              <a:t> </a:t>
            </a:r>
            <a:r>
              <a:rPr lang="en-US" dirty="0"/>
              <a:t>into the hemisphere above p</a:t>
            </a:r>
          </a:p>
          <a:p>
            <a:r>
              <a:rPr lang="en-US" dirty="0"/>
              <a:t>We’ll only consider the light obtained in the mirror reflection direction</a:t>
            </a:r>
            <a:br>
              <a:rPr lang="en-US" dirty="0"/>
            </a:br>
            <a:endParaRPr lang="en-US" baseline="-25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058900" y="2505521"/>
          <a:ext cx="7979392" cy="13898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Equation" r:id="rId3" imgW="3429000" imgH="596900" progId="Equation.3">
                  <p:embed/>
                </p:oleObj>
              </mc:Choice>
              <mc:Fallback>
                <p:oleObj name="Equation" r:id="rId3" imgW="3429000" imgH="596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58900" y="2505521"/>
                        <a:ext cx="7979392" cy="13898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3118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420251"/>
            <a:ext cx="8913813" cy="914400"/>
          </a:xfrm>
        </p:spPr>
        <p:txBody>
          <a:bodyPr/>
          <a:lstStyle/>
          <a:p>
            <a:r>
              <a:rPr lang="en-US" dirty="0"/>
              <a:t>Perfect Mirror Reflection</a:t>
            </a:r>
          </a:p>
        </p:txBody>
      </p:sp>
      <p:pic>
        <p:nvPicPr>
          <p:cNvPr id="4" name="Picture 3" descr="Figure24.0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378" y="1694346"/>
            <a:ext cx="7982247" cy="3059275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181953" y="5045914"/>
          <a:ext cx="3847117" cy="14025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Equation" r:id="rId4" imgW="1219200" imgH="444500" progId="Equation.3">
                  <p:embed/>
                </p:oleObj>
              </mc:Choice>
              <mc:Fallback>
                <p:oleObj name="Equation" r:id="rId4" imgW="1219200" imgH="4445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81953" y="5045914"/>
                        <a:ext cx="3847117" cy="14025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6470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397746"/>
            <a:ext cx="8913813" cy="914400"/>
          </a:xfrm>
        </p:spPr>
        <p:txBody>
          <a:bodyPr/>
          <a:lstStyle/>
          <a:p>
            <a:r>
              <a:rPr lang="en-US" dirty="0"/>
              <a:t>Perfect Mirror Reflection</a:t>
            </a:r>
          </a:p>
        </p:txBody>
      </p:sp>
      <p:pic>
        <p:nvPicPr>
          <p:cNvPr id="4" name="Picture 3" descr="Figure24.0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119" y="1365726"/>
            <a:ext cx="5978696" cy="2291394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974131" y="4286793"/>
          <a:ext cx="5083175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Equation" r:id="rId4" imgW="2184400" imgH="215900" progId="Equation.3">
                  <p:embed/>
                </p:oleObj>
              </mc:Choice>
              <mc:Fallback>
                <p:oleObj name="Equation" r:id="rId4" imgW="2184400" imgH="2159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74131" y="4286793"/>
                        <a:ext cx="5083175" cy="503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18000" y="3710700"/>
            <a:ext cx="10741833" cy="2604117"/>
          </a:xfrm>
        </p:spPr>
        <p:txBody>
          <a:bodyPr>
            <a:normAutofit fontScale="92500"/>
          </a:bodyPr>
          <a:lstStyle/>
          <a:p>
            <a:r>
              <a:rPr lang="en-US" dirty="0"/>
              <a:t>For mirror reflection, incident radiance comes from a single direction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438492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420251"/>
            <a:ext cx="8913813" cy="914400"/>
          </a:xfrm>
        </p:spPr>
        <p:txBody>
          <a:bodyPr/>
          <a:lstStyle/>
          <a:p>
            <a:r>
              <a:rPr lang="en-US" dirty="0"/>
              <a:t>Perfect Mirror Reflection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420389" y="5934258"/>
          <a:ext cx="5083175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Equation" r:id="rId3" imgW="2184400" imgH="215900" progId="Equation.3">
                  <p:embed/>
                </p:oleObj>
              </mc:Choice>
              <mc:Fallback>
                <p:oleObj name="Equation" r:id="rId3" imgW="2184400" imgH="2159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20389" y="5934258"/>
                        <a:ext cx="5083175" cy="503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656998" y="4307434"/>
            <a:ext cx="9011003" cy="13214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Note that there is no cosine term for mirror reflection</a:t>
            </a:r>
          </a:p>
          <a:p>
            <a:r>
              <a:rPr lang="en-US" dirty="0"/>
              <a:t>There is no scattering</a:t>
            </a:r>
          </a:p>
          <a:p>
            <a:r>
              <a:rPr lang="en-US" dirty="0"/>
              <a:t>So the cross-sectional area is unchanged by reflection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b="1" i="1" dirty="0"/>
          </a:p>
        </p:txBody>
      </p:sp>
      <p:pic>
        <p:nvPicPr>
          <p:cNvPr id="3" name="Picture 2" descr="Figure24.03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885" y="1630305"/>
            <a:ext cx="6727290" cy="238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78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420251"/>
            <a:ext cx="8913813" cy="914400"/>
          </a:xfrm>
        </p:spPr>
        <p:txBody>
          <a:bodyPr/>
          <a:lstStyle/>
          <a:p>
            <a:r>
              <a:rPr lang="en-US" dirty="0"/>
              <a:t>Mirror reflection BRDF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6997" y="1513642"/>
            <a:ext cx="8780816" cy="2038704"/>
          </a:xfrm>
        </p:spPr>
        <p:txBody>
          <a:bodyPr>
            <a:normAutofit/>
          </a:bodyPr>
          <a:lstStyle/>
          <a:p>
            <a:r>
              <a:rPr lang="en-US" sz="1800" dirty="0"/>
              <a:t>A</a:t>
            </a:r>
            <a:r>
              <a:rPr lang="en-US" sz="1800" i="1" dirty="0"/>
              <a:t> </a:t>
            </a:r>
            <a:r>
              <a:rPr lang="en-US" sz="1800" dirty="0"/>
              <a:t>physical approach for deriving a BRDF would use the Fresnel Equations 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These describe the behavior of light moving between 2 different media</a:t>
            </a:r>
          </a:p>
          <a:p>
            <a:pPr marL="0" indent="0">
              <a:buNone/>
            </a:pPr>
            <a:endParaRPr lang="en-US" b="1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553" y="2675415"/>
            <a:ext cx="3112722" cy="2075148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656997" y="3001142"/>
            <a:ext cx="4810170" cy="29537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ts val="1000"/>
              </a:spcBef>
              <a:buClr>
                <a:schemeClr val="accent2"/>
              </a:buClr>
              <a:buFont typeface="Wingdings 2" pitchFamily="18" charset="2"/>
              <a:buChar char="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tx2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2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3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We’ll look at that later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For now we’ll just use a constant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 err="1"/>
              <a:t>f</a:t>
            </a:r>
            <a:r>
              <a:rPr lang="en-US" sz="1800" baseline="-25000" dirty="0" err="1"/>
              <a:t>r</a:t>
            </a:r>
            <a:r>
              <a:rPr lang="en-US" sz="1800" dirty="0"/>
              <a:t>=</a:t>
            </a:r>
            <a:r>
              <a:rPr lang="en-US" sz="1800" dirty="0" err="1"/>
              <a:t>k</a:t>
            </a:r>
            <a:r>
              <a:rPr lang="en-US" sz="1800" baseline="-25000" dirty="0" err="1"/>
              <a:t>r</a:t>
            </a:r>
            <a:r>
              <a:rPr lang="en-US" sz="1800" dirty="0" err="1"/>
              <a:t>c</a:t>
            </a:r>
            <a:r>
              <a:rPr lang="en-US" sz="1800" baseline="-25000" dirty="0" err="1"/>
              <a:t>r</a:t>
            </a:r>
            <a:br>
              <a:rPr lang="en-US" sz="1800" baseline="-25000" dirty="0"/>
            </a:br>
            <a:r>
              <a:rPr lang="en-US" sz="1800" dirty="0"/>
              <a:t>k is the reflection coefficient in [0,1]</a:t>
            </a:r>
            <a:br>
              <a:rPr lang="en-US" sz="1800" baseline="-25000" dirty="0"/>
            </a:br>
            <a:r>
              <a:rPr lang="en-US" sz="1800" dirty="0"/>
              <a:t>c is the reflection color 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more formally….you can define a function that is 0 whenever the light isn’t coming from the mirror reflection direction and is equal to </a:t>
            </a:r>
            <a:r>
              <a:rPr lang="en-US" sz="1800" dirty="0" err="1"/>
              <a:t>k</a:t>
            </a:r>
            <a:r>
              <a:rPr lang="en-US" sz="1800" baseline="-25000" dirty="0" err="1"/>
              <a:t>r</a:t>
            </a:r>
            <a:r>
              <a:rPr lang="en-US" sz="1800" dirty="0" err="1"/>
              <a:t>c</a:t>
            </a:r>
            <a:r>
              <a:rPr lang="en-US" sz="1800" baseline="-25000" dirty="0" err="1"/>
              <a:t>r</a:t>
            </a:r>
            <a:br>
              <a:rPr lang="en-US" sz="1800" baseline="-25000" dirty="0"/>
            </a:br>
            <a:r>
              <a:rPr lang="en-US" sz="1800" baseline="-25000" dirty="0"/>
              <a:t> </a:t>
            </a:r>
            <a:r>
              <a:rPr lang="en-US" sz="1800" dirty="0"/>
              <a:t>when it is from that direction…</a:t>
            </a:r>
          </a:p>
        </p:txBody>
      </p:sp>
    </p:spTree>
    <p:extLst>
      <p:ext uri="{BB962C8B-B14F-4D97-AF65-F5344CB8AC3E}">
        <p14:creationId xmlns:p14="http://schemas.microsoft.com/office/powerpoint/2010/main" val="2161195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523218"/>
            <a:ext cx="8913813" cy="914400"/>
          </a:xfrm>
        </p:spPr>
        <p:txBody>
          <a:bodyPr/>
          <a:lstStyle/>
          <a:p>
            <a:r>
              <a:rPr lang="en-US" dirty="0"/>
              <a:t>Multiple Reflections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293" y="4311671"/>
            <a:ext cx="8673520" cy="214089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Your reflection ray can </a:t>
            </a:r>
          </a:p>
          <a:p>
            <a:pPr lvl="1"/>
            <a:r>
              <a:rPr lang="en-US" dirty="0"/>
              <a:t>Hit nothing (returns background color)</a:t>
            </a:r>
          </a:p>
          <a:p>
            <a:pPr lvl="1"/>
            <a:r>
              <a:rPr lang="en-US" dirty="0"/>
              <a:t>Hit a light (returns emitted light)</a:t>
            </a:r>
          </a:p>
          <a:p>
            <a:pPr lvl="1"/>
            <a:r>
              <a:rPr lang="en-US" dirty="0"/>
              <a:t>Hit a non-reflective object at point p’</a:t>
            </a:r>
          </a:p>
          <a:p>
            <a:pPr lvl="2"/>
            <a:r>
              <a:rPr lang="en-US" dirty="0"/>
              <a:t>Need to compute and return direct illumination at p’</a:t>
            </a:r>
          </a:p>
          <a:p>
            <a:pPr lvl="1"/>
            <a:r>
              <a:rPr lang="en-US" dirty="0"/>
              <a:t>Hit a reflective object at p’</a:t>
            </a:r>
          </a:p>
          <a:p>
            <a:pPr lvl="2"/>
            <a:r>
              <a:rPr lang="en-US" dirty="0"/>
              <a:t>Compute direct illumination at p’ plus indirect, </a:t>
            </a:r>
            <a:r>
              <a:rPr lang="en-US" dirty="0" err="1"/>
              <a:t>recurse</a:t>
            </a:r>
            <a:r>
              <a:rPr lang="en-US" dirty="0"/>
              <a:t> into the scene…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Figure24.04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843" y="1735299"/>
            <a:ext cx="57658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935147"/>
      </p:ext>
    </p:extLst>
  </p:cSld>
  <p:clrMapOvr>
    <a:masterClrMapping/>
  </p:clrMapOvr>
</p:sld>
</file>

<file path=ppt/theme/theme1.xml><?xml version="1.0" encoding="utf-8"?>
<a:theme xmlns:a="http://schemas.openxmlformats.org/drawingml/2006/main" name="Sample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SampleSlides</Template>
  <TotalTime>14092</TotalTime>
  <Words>739</Words>
  <Application>Microsoft Office PowerPoint</Application>
  <PresentationFormat>Widescreen</PresentationFormat>
  <Paragraphs>125</Paragraphs>
  <Slides>29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Arial</vt:lpstr>
      <vt:lpstr>Calibri</vt:lpstr>
      <vt:lpstr>Cambria</vt:lpstr>
      <vt:lpstr>Cambria Math</vt:lpstr>
      <vt:lpstr>Lato</vt:lpstr>
      <vt:lpstr>Lato Medium</vt:lpstr>
      <vt:lpstr>Wingdings</vt:lpstr>
      <vt:lpstr>Wingdings 2</vt:lpstr>
      <vt:lpstr>SampleSlides</vt:lpstr>
      <vt:lpstr>Equation</vt:lpstr>
      <vt:lpstr>PowerPoint Presentation</vt:lpstr>
      <vt:lpstr>Objectives</vt:lpstr>
      <vt:lpstr>Reflection</vt:lpstr>
      <vt:lpstr>Illumination Model</vt:lpstr>
      <vt:lpstr>Perfect Mirror Reflection</vt:lpstr>
      <vt:lpstr>Perfect Mirror Reflection</vt:lpstr>
      <vt:lpstr>Perfect Mirror Reflection</vt:lpstr>
      <vt:lpstr>Mirror reflection BRDF</vt:lpstr>
      <vt:lpstr>Multiple Reflections</vt:lpstr>
      <vt:lpstr>Multiple Reflections</vt:lpstr>
      <vt:lpstr>Examples</vt:lpstr>
      <vt:lpstr>Examples</vt:lpstr>
      <vt:lpstr>Self-Reflection</vt:lpstr>
      <vt:lpstr>Reflective Meshes</vt:lpstr>
      <vt:lpstr>Reflective Meshes</vt:lpstr>
      <vt:lpstr>Transparency</vt:lpstr>
      <vt:lpstr>Index of Refraction</vt:lpstr>
      <vt:lpstr>Surface Physics</vt:lpstr>
      <vt:lpstr>Surface Physics</vt:lpstr>
      <vt:lpstr>Surface Physics</vt:lpstr>
      <vt:lpstr>Total Internal Reflection</vt:lpstr>
      <vt:lpstr>Total Internal Reflection</vt:lpstr>
      <vt:lpstr>The Illumination Model</vt:lpstr>
      <vt:lpstr>The Illumination Model</vt:lpstr>
      <vt:lpstr>The Illumination Model</vt:lpstr>
      <vt:lpstr>The Illumination Model</vt:lpstr>
      <vt:lpstr>The Illumination Model</vt:lpstr>
      <vt:lpstr>Practical Considerations</vt:lpstr>
      <vt:lpstr>Example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Schumacher;shaffer1@illinois.edu</dc:creator>
  <cp:lastModifiedBy>Eric Shaffer</cp:lastModifiedBy>
  <cp:revision>109</cp:revision>
  <dcterms:created xsi:type="dcterms:W3CDTF">2017-05-11T14:02:37Z</dcterms:created>
  <dcterms:modified xsi:type="dcterms:W3CDTF">2018-04-26T19:00:59Z</dcterms:modified>
</cp:coreProperties>
</file>